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4694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4985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6764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1048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4863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400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6431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3177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4739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501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5244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55D5-592E-42F6-B62B-5207F03E1D83}" type="datetimeFigureOut">
              <a:rPr lang="es-EC" smtClean="0"/>
              <a:t>07/03/2014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0C63-ACD7-4353-AE28-AAF26B96481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314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Modelo </a:t>
            </a:r>
            <a:r>
              <a:rPr lang="es-EC" dirty="0" smtClean="0"/>
              <a:t>de gestión del efectivo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William </a:t>
            </a:r>
            <a:r>
              <a:rPr lang="es-EC" dirty="0" err="1"/>
              <a:t>Baumol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563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Modelo Baumol</a:t>
            </a:r>
            <a:endParaRPr lang="es-EC" dirty="0"/>
          </a:p>
        </p:txBody>
      </p:sp>
      <p:sp>
        <p:nvSpPr>
          <p:cNvPr id="3" name="2 Rectángulo"/>
          <p:cNvSpPr/>
          <p:nvPr/>
        </p:nvSpPr>
        <p:spPr>
          <a:xfrm>
            <a:off x="1115616" y="1700808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800" dirty="0"/>
              <a:t>William Baumol es considerado como la primera persona en proporcionar un modelo de gestión de efectivo, </a:t>
            </a:r>
            <a:r>
              <a:rPr lang="es-EC" sz="2800" dirty="0" smtClean="0"/>
              <a:t>donde se </a:t>
            </a:r>
            <a:r>
              <a:rPr lang="es-EC" sz="2800" dirty="0"/>
              <a:t>incluyen los costos de oportunidad y los costos de transacciones o comerciales.</a:t>
            </a:r>
          </a:p>
          <a:p>
            <a:r>
              <a:rPr lang="es-EC" sz="2800" dirty="0"/>
              <a:t>Su modelo permite determinar un </a:t>
            </a:r>
            <a:r>
              <a:rPr lang="es-EC" sz="2800" i="1" dirty="0"/>
              <a:t>saldo óptimo de efectivo:</a:t>
            </a:r>
          </a:p>
          <a:p>
            <a:r>
              <a:rPr lang="es-EC" sz="2800" dirty="0"/>
              <a:t>Costo total de mantener saldos en efectivo = costo de oportunidad + costo de transacciones comerciales</a:t>
            </a:r>
          </a:p>
        </p:txBody>
      </p:sp>
    </p:spTree>
    <p:extLst>
      <p:ext uri="{BB962C8B-B14F-4D97-AF65-F5344CB8AC3E}">
        <p14:creationId xmlns:p14="http://schemas.microsoft.com/office/powerpoint/2010/main" val="4396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Modelo Baumol</a:t>
            </a:r>
            <a:endParaRPr lang="es-EC" dirty="0"/>
          </a:p>
        </p:txBody>
      </p:sp>
      <p:sp>
        <p:nvSpPr>
          <p:cNvPr id="3" name="2 Rectángulo"/>
          <p:cNvSpPr/>
          <p:nvPr/>
        </p:nvSpPr>
        <p:spPr>
          <a:xfrm>
            <a:off x="755576" y="1628800"/>
            <a:ext cx="77048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000" dirty="0" smtClean="0"/>
              <a:t>El costo de oportunidad será el rendimiento que hubiera podido ganarse si el dinero que se mantiene en la cuenta de efectivo estuviera invertido en valores negociables. </a:t>
            </a:r>
          </a:p>
          <a:p>
            <a:r>
              <a:rPr lang="es-EC" sz="2000" dirty="0" smtClean="0"/>
              <a:t>El costo de transacciones o comerciales se encuentra representado por los costos de oficina, costos de corretaje por la venta de los títulos negociables, etcétera.</a:t>
            </a:r>
          </a:p>
          <a:p>
            <a:r>
              <a:rPr lang="es-EC" sz="2000" dirty="0" smtClean="0"/>
              <a:t>Establecer fuertes saldos iniciales de efectivo disminuye los costos comerciales, pues serán menos frecuentes las transferencias de valores negociables a la cuenta de efectivo, pero aumenta el costo de oportunidad porque al mantener</a:t>
            </a:r>
          </a:p>
          <a:p>
            <a:r>
              <a:rPr lang="es-EC" sz="2000" dirty="0" smtClean="0"/>
              <a:t>mayores saldos de efectivo se está dejando de invertir ese dinero en títulos negociables que brindan un rendimiento mayor, y el dinero en cuenta corriente generalmente no gana intereses, de ganarlos, las tasas son realmente muy</a:t>
            </a:r>
          </a:p>
          <a:p>
            <a:r>
              <a:rPr lang="es-EC" sz="2000" dirty="0" smtClean="0"/>
              <a:t>bajas.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418936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Modelo Baumol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755576" y="2132856"/>
                <a:ext cx="7560840" cy="3088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C" sz="2800" dirty="0" smtClean="0"/>
                  <a:t>Existe una expresión matemática que permite determinar </a:t>
                </a:r>
                <a:r>
                  <a:rPr lang="es-EC" sz="2800" dirty="0"/>
                  <a:t>el tamaño óptimo de la transferencia de efectivo (de </a:t>
                </a:r>
                <a:r>
                  <a:rPr lang="es-EC" sz="2800" i="1" dirty="0" smtClean="0"/>
                  <a:t>valores negociables </a:t>
                </a:r>
                <a:r>
                  <a:rPr lang="es-EC" sz="2800" i="1" dirty="0"/>
                  <a:t>a la cuenta de efectivo</a:t>
                </a:r>
                <a:r>
                  <a:rPr lang="es-EC" sz="2800" i="1" dirty="0" smtClean="0"/>
                  <a:t>)</a:t>
                </a:r>
                <a:r>
                  <a:rPr lang="es-EC" sz="2800" dirty="0" smtClean="0"/>
                  <a:t>:</a:t>
                </a:r>
                <a:endParaRPr lang="es-EC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800" b="0" i="1" smtClean="0">
                          <a:latin typeface="Cambria Math"/>
                        </a:rPr>
                        <m:t>𝑄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𝑆𝑅</m:t>
                              </m:r>
                            </m:num>
                            <m:den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EC" sz="2800" dirty="0"/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132856"/>
                <a:ext cx="7560840" cy="3088923"/>
              </a:xfrm>
              <a:prstGeom prst="rect">
                <a:avLst/>
              </a:prstGeom>
              <a:blipFill rotWithShape="1">
                <a:blip r:embed="rId2"/>
                <a:stretch>
                  <a:fillRect l="-1694" t="-177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53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Modelo Baumol</a:t>
            </a:r>
            <a:endParaRPr lang="es-EC" dirty="0"/>
          </a:p>
        </p:txBody>
      </p:sp>
      <p:sp>
        <p:nvSpPr>
          <p:cNvPr id="3" name="2 Rectángulo"/>
          <p:cNvSpPr/>
          <p:nvPr/>
        </p:nvSpPr>
        <p:spPr>
          <a:xfrm>
            <a:off x="467544" y="2028904"/>
            <a:ext cx="85689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000" dirty="0"/>
              <a:t>Utilizando la fórmula en la gestión del efectivo, las variables significarán lo siguiente:</a:t>
            </a:r>
          </a:p>
          <a:p>
            <a:r>
              <a:rPr lang="es-EC" sz="2000" dirty="0"/>
              <a:t>Q = tamaño óptimo de la transferencia de efectivo.</a:t>
            </a:r>
          </a:p>
          <a:p>
            <a:r>
              <a:rPr lang="es-EC" sz="2000" dirty="0"/>
              <a:t>S = costo de transacción o comercial.</a:t>
            </a:r>
          </a:p>
          <a:p>
            <a:r>
              <a:rPr lang="es-EC" sz="2000" dirty="0"/>
              <a:t>R = consumo total de efectivo para el periodo.</a:t>
            </a:r>
          </a:p>
          <a:p>
            <a:r>
              <a:rPr lang="es-EC" sz="2000" dirty="0"/>
              <a:t>C = tasa de rendimiento extraído a la inversión del efectivo n valores negociables (costo de oportunidad).</a:t>
            </a:r>
          </a:p>
          <a:p>
            <a:r>
              <a:rPr lang="es-EC" sz="2000" i="1" dirty="0"/>
              <a:t>Ejemplo 4.2</a:t>
            </a:r>
          </a:p>
          <a:p>
            <a:r>
              <a:rPr lang="es-EC" sz="2000" dirty="0"/>
              <a:t>Suponga una empresa con la información siguiente:</a:t>
            </a:r>
          </a:p>
          <a:p>
            <a:r>
              <a:rPr lang="es-EC" sz="2000" dirty="0"/>
              <a:t>R = $ 100 000</a:t>
            </a:r>
          </a:p>
          <a:p>
            <a:r>
              <a:rPr lang="es-EC" sz="2000" dirty="0"/>
              <a:t>S = $ 20,00</a:t>
            </a:r>
          </a:p>
          <a:p>
            <a:r>
              <a:rPr lang="es-EC" sz="2000" dirty="0"/>
              <a:t>C = 10 %</a:t>
            </a:r>
          </a:p>
          <a:p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119417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Modelo Baumol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755576" y="1556792"/>
                <a:ext cx="7560840" cy="13653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800" b="0" i="1" smtClean="0">
                          <a:latin typeface="Cambria Math"/>
                        </a:rPr>
                        <m:t>𝑄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2 </m:t>
                              </m:r>
                              <m:d>
                                <m:dPr>
                                  <m:ctrlPr>
                                    <a:rPr lang="es-EC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C" sz="2800" b="0" i="1" smtClean="0">
                                      <a:latin typeface="Cambria Math"/>
                                      <a:ea typeface="Cambria Math"/>
                                    </a:rPr>
                                    <m:t>20</m:t>
                                  </m:r>
                                </m:e>
                              </m:d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(100,000)</m:t>
                              </m:r>
                            </m:num>
                            <m:den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0,10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EC" sz="2800" dirty="0"/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556792"/>
                <a:ext cx="7560840" cy="13653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Rectángulo"/>
              <p:cNvSpPr/>
              <p:nvPr/>
            </p:nvSpPr>
            <p:spPr>
              <a:xfrm>
                <a:off x="907976" y="3140968"/>
                <a:ext cx="756084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C" sz="2800" b="0" i="1" smtClean="0">
                        <a:latin typeface="Cambria Math"/>
                      </a:rPr>
                      <m:t>𝑄</m:t>
                    </m:r>
                    <m:r>
                      <a:rPr lang="es-EC" sz="28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s-EC" sz="2800" dirty="0" smtClean="0"/>
                  <a:t> 6,324.56 Tamaño óptimo de transferencia de efectivo</a:t>
                </a:r>
                <a:endParaRPr lang="es-EC" sz="2800" dirty="0"/>
              </a:p>
            </p:txBody>
          </p:sp>
        </mc:Choice>
        <mc:Fallback xmlns=""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76" y="3140968"/>
                <a:ext cx="756084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694" t="-5732" b="-1719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1979712" y="5257555"/>
                <a:ext cx="5252976" cy="9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C" sz="2800" b="0" i="1" smtClean="0">
                          <a:latin typeface="Cambria Math"/>
                        </a:rPr>
                        <m:t>𝑆𝑃𝐸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C" sz="2800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num>
                        <m:den>
                          <m:r>
                            <a:rPr lang="es-EC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C" sz="2800" b="0" i="1" smtClean="0">
                              <a:latin typeface="Cambria Math"/>
                              <a:ea typeface="Cambria Math"/>
                            </a:rPr>
                            <m:t>6,324.56</m:t>
                          </m:r>
                        </m:num>
                        <m:den>
                          <m:r>
                            <a:rPr lang="es-EC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=3,162.28</m:t>
                      </m:r>
                    </m:oMath>
                  </m:oMathPara>
                </a14:m>
                <a:endParaRPr lang="es-EC" sz="2800" dirty="0"/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5257555"/>
                <a:ext cx="5252976" cy="9077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CuadroTexto"/>
          <p:cNvSpPr txBox="1"/>
          <p:nvPr/>
        </p:nvSpPr>
        <p:spPr>
          <a:xfrm>
            <a:off x="907976" y="4221088"/>
            <a:ext cx="740844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C" sz="2000" b="1" dirty="0" smtClean="0"/>
              <a:t> SALDO PROMEDIO DE EFECTIVO</a:t>
            </a:r>
            <a:endParaRPr lang="es-EC" sz="2000" b="1" dirty="0"/>
          </a:p>
        </p:txBody>
      </p:sp>
      <p:sp>
        <p:nvSpPr>
          <p:cNvPr id="7" name="6 Flecha abajo"/>
          <p:cNvSpPr/>
          <p:nvPr/>
        </p:nvSpPr>
        <p:spPr>
          <a:xfrm>
            <a:off x="4355976" y="4928974"/>
            <a:ext cx="332420" cy="3285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916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Modelo Baumol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323528" y="1412776"/>
                <a:ext cx="8352928" cy="1396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800" b="0" i="1" smtClean="0">
                          <a:latin typeface="Cambria Math"/>
                        </a:rPr>
                        <m:t>𝑁</m:t>
                      </m:r>
                      <m:r>
                        <a:rPr lang="es-EC" sz="2800" b="0" i="1" smtClean="0">
                          <a:latin typeface="Cambria Math"/>
                        </a:rPr>
                        <m:t>ú</m:t>
                      </m:r>
                      <m:r>
                        <a:rPr lang="es-EC" sz="2800" b="0" i="1" smtClean="0">
                          <a:latin typeface="Cambria Math"/>
                        </a:rPr>
                        <m:t>𝑚𝑒𝑟𝑜</m:t>
                      </m:r>
                      <m:r>
                        <a:rPr lang="es-EC" sz="2800" b="0" i="1" smtClean="0">
                          <a:latin typeface="Cambria Math"/>
                        </a:rPr>
                        <m:t> </m:t>
                      </m:r>
                      <m:r>
                        <a:rPr lang="es-EC" sz="2800" b="0" i="1" smtClean="0">
                          <a:latin typeface="Cambria Math"/>
                        </a:rPr>
                        <m:t>𝑑𝑒</m:t>
                      </m:r>
                      <m:r>
                        <a:rPr lang="es-EC" sz="2800" b="0" i="1" smtClean="0">
                          <a:latin typeface="Cambria Math"/>
                        </a:rPr>
                        <m:t> </m:t>
                      </m:r>
                      <m:r>
                        <a:rPr lang="es-EC" sz="2800" b="0" i="1" smtClean="0">
                          <a:latin typeface="Cambria Math"/>
                        </a:rPr>
                        <m:t>𝑡𝑟𝑎𝑛𝑠𝑓𝑒𝑟𝑒𝑛𝑐𝑖𝑎𝑠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C" sz="28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num>
                        <m:den>
                          <m:r>
                            <a:rPr lang="es-EC" sz="2800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den>
                      </m:f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C" sz="2800" b="0" i="1" smtClean="0">
                              <a:latin typeface="Cambria Math"/>
                              <a:ea typeface="Cambria Math"/>
                            </a:rPr>
                            <m:t>100,000</m:t>
                          </m:r>
                        </m:num>
                        <m:den>
                          <m:r>
                            <a:rPr lang="es-EC" sz="2800" b="0" i="1" smtClean="0">
                              <a:latin typeface="Cambria Math"/>
                              <a:ea typeface="Cambria Math"/>
                            </a:rPr>
                            <m:t>6,324.56</m:t>
                          </m:r>
                        </m:den>
                      </m:f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=16 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𝑉𝑒𝑐𝑒𝑠</m:t>
                      </m:r>
                    </m:oMath>
                  </m:oMathPara>
                </a14:m>
                <a:endParaRPr lang="es-EC" sz="2800" dirty="0"/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8352928" cy="139685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Rectángulo"/>
          <p:cNvSpPr/>
          <p:nvPr/>
        </p:nvSpPr>
        <p:spPr>
          <a:xfrm>
            <a:off x="467544" y="2996952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800" dirty="0"/>
              <a:t>Costo total del periodo de mantener saldos de </a:t>
            </a:r>
            <a:r>
              <a:rPr lang="es-EC" sz="2800" dirty="0" smtClean="0"/>
              <a:t>efectivo = </a:t>
            </a:r>
            <a:r>
              <a:rPr lang="es-EC" sz="2800" dirty="0"/>
              <a:t>costo de oportunidad + costos </a:t>
            </a:r>
            <a:r>
              <a:rPr lang="es-EC" sz="2800" dirty="0" smtClean="0"/>
              <a:t>de transferencias </a:t>
            </a:r>
            <a:r>
              <a:rPr lang="es-EC" sz="2800" dirty="0"/>
              <a:t>comerciales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>
                <a:off x="2589113" y="4437112"/>
                <a:ext cx="3783087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800" b="0" i="1" smtClean="0">
                          <a:latin typeface="Cambria Math"/>
                        </a:rPr>
                        <m:t>𝐶𝑇𝐸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𝐶</m:t>
                      </m:r>
                      <m:d>
                        <m:dPr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num>
                            <m:den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EC" sz="2800" dirty="0"/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113" y="4437112"/>
                <a:ext cx="3783087" cy="10604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8 Conector recto de flecha"/>
          <p:cNvCxnSpPr>
            <a:endCxn id="16" idx="1"/>
          </p:cNvCxnSpPr>
          <p:nvPr/>
        </p:nvCxnSpPr>
        <p:spPr>
          <a:xfrm flipV="1">
            <a:off x="2699792" y="5805264"/>
            <a:ext cx="1635425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971600" y="593998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COSTO OPORTUNIDAD</a:t>
            </a:r>
            <a:endParaRPr lang="es-EC" dirty="0"/>
          </a:p>
        </p:txBody>
      </p:sp>
      <p:cxnSp>
        <p:nvCxnSpPr>
          <p:cNvPr id="13" name="12 Conector recto de flecha"/>
          <p:cNvCxnSpPr>
            <a:endCxn id="18" idx="1"/>
          </p:cNvCxnSpPr>
          <p:nvPr/>
        </p:nvCxnSpPr>
        <p:spPr>
          <a:xfrm flipH="1" flipV="1">
            <a:off x="5775374" y="5805264"/>
            <a:ext cx="1587386" cy="144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508104" y="59399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COSTO DE TRANSFERENCIAS</a:t>
            </a:r>
            <a:endParaRPr lang="es-EC" dirty="0"/>
          </a:p>
        </p:txBody>
      </p:sp>
      <p:sp>
        <p:nvSpPr>
          <p:cNvPr id="16" name="15 Abrir llave"/>
          <p:cNvSpPr/>
          <p:nvPr/>
        </p:nvSpPr>
        <p:spPr>
          <a:xfrm rot="16200000">
            <a:off x="4031945" y="4977171"/>
            <a:ext cx="576063" cy="1080123"/>
          </a:xfrm>
          <a:prstGeom prst="leftBrace">
            <a:avLst>
              <a:gd name="adj1" fmla="val 8333"/>
              <a:gd name="adj2" fmla="val 514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8" name="17 Abrir llave"/>
          <p:cNvSpPr/>
          <p:nvPr/>
        </p:nvSpPr>
        <p:spPr>
          <a:xfrm rot="16200000">
            <a:off x="5472102" y="4977171"/>
            <a:ext cx="576063" cy="1080123"/>
          </a:xfrm>
          <a:prstGeom prst="leftBrace">
            <a:avLst>
              <a:gd name="adj1" fmla="val 8333"/>
              <a:gd name="adj2" fmla="val 514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5337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Modelo Baumol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1259632" y="1988840"/>
                <a:ext cx="6597447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800" b="0" i="1" smtClean="0">
                          <a:latin typeface="Cambria Math"/>
                        </a:rPr>
                        <m:t>𝐶𝑇𝐸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=0,10</m:t>
                      </m:r>
                      <m:d>
                        <m:dPr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6,324.56</m:t>
                              </m:r>
                            </m:num>
                            <m:den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+20 </m:t>
                      </m:r>
                      <m:d>
                        <m:dPr>
                          <m:ctrlPr>
                            <a:rPr lang="es-EC" sz="2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100,000</m:t>
                              </m:r>
                            </m:num>
                            <m:den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6,324.56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EC" sz="2800" dirty="0"/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988840"/>
                <a:ext cx="6597447" cy="10604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Llamada de flecha hacia arriba"/>
          <p:cNvSpPr/>
          <p:nvPr/>
        </p:nvSpPr>
        <p:spPr>
          <a:xfrm>
            <a:off x="1259632" y="3717032"/>
            <a:ext cx="6768752" cy="1800200"/>
          </a:xfrm>
          <a:prstGeom prst="up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 smtClean="0">
                <a:solidFill>
                  <a:schemeClr val="tx1"/>
                </a:solidFill>
              </a:rPr>
              <a:t>Si ambos se igualan se ha optimizado el costo de mantener efectivo , ya que se obtiene el costo total más bajo. </a:t>
            </a:r>
            <a:r>
              <a:rPr lang="es-EC" sz="2400" b="1" dirty="0" smtClean="0">
                <a:solidFill>
                  <a:srgbClr val="FF0000"/>
                </a:solidFill>
              </a:rPr>
              <a:t>Compruebe por favor</a:t>
            </a:r>
            <a:endParaRPr lang="es-EC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6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456</Words>
  <Application>Microsoft Office PowerPoint</Application>
  <PresentationFormat>Presentación en pantalla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Modelo de gestión del efectivo</vt:lpstr>
      <vt:lpstr>Modelo Baumol</vt:lpstr>
      <vt:lpstr>Modelo Baumol</vt:lpstr>
      <vt:lpstr>Modelo Baumol</vt:lpstr>
      <vt:lpstr>Modelo Baumol</vt:lpstr>
      <vt:lpstr>Modelo Baumol</vt:lpstr>
      <vt:lpstr>Modelo Baumol</vt:lpstr>
      <vt:lpstr>Modelo Baumol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gestión del efectivo</dc:title>
  <dc:creator>CESAR CASTELLS</dc:creator>
  <cp:lastModifiedBy>CESAR CASTELLS</cp:lastModifiedBy>
  <cp:revision>9</cp:revision>
  <dcterms:created xsi:type="dcterms:W3CDTF">2014-03-07T14:21:10Z</dcterms:created>
  <dcterms:modified xsi:type="dcterms:W3CDTF">2014-03-07T15:32:46Z</dcterms:modified>
</cp:coreProperties>
</file>